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5" r:id="rId5"/>
    <p:sldId id="264" r:id="rId6"/>
    <p:sldId id="265" r:id="rId7"/>
    <p:sldId id="266" r:id="rId8"/>
    <p:sldId id="272" r:id="rId9"/>
    <p:sldId id="273" r:id="rId10"/>
    <p:sldId id="267" r:id="rId11"/>
    <p:sldId id="270" r:id="rId12"/>
    <p:sldId id="279" r:id="rId13"/>
    <p:sldId id="281" r:id="rId14"/>
    <p:sldId id="277" r:id="rId15"/>
    <p:sldId id="271" r:id="rId16"/>
    <p:sldId id="280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8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6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8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6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9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8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4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5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0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B%D0%B8%D1%82%D0%B5%D1%85%D0%BD%D0%B8%D1%87%D0%B5%D1%81%D0%BA%D0%B8%D0%B9_%D0%BC%D1%83%D0%B7%D0%B5%D0%B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A6%D0%90%D0%93%D0%9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87" y="188639"/>
            <a:ext cx="4615805" cy="13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162880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Конференция</a:t>
            </a:r>
            <a:endParaRPr lang="ru-RU" dirty="0" smtClean="0"/>
          </a:p>
          <a:p>
            <a:pPr algn="ctr"/>
            <a:r>
              <a:rPr lang="ru-RU" b="1" dirty="0" smtClean="0"/>
              <a:t>Проблемы развития и преподавания </a:t>
            </a:r>
            <a:br>
              <a:rPr lang="ru-RU" b="1" dirty="0" smtClean="0"/>
            </a:br>
            <a:r>
              <a:rPr lang="ru-RU" b="1" dirty="0" smtClean="0"/>
              <a:t>Теории механизмов и машин</a:t>
            </a:r>
          </a:p>
          <a:p>
            <a:pPr algn="ctr"/>
            <a:r>
              <a:rPr lang="ru-RU" dirty="0" smtClean="0"/>
              <a:t>17 февраля 2017 г.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306855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Об истории и деятельности политехнического общества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МВТУ-ПОЛИТЕХ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502450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Гаврюшин С.С.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МВТУ-ПОЛИТЕХ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219"/>
            <a:ext cx="4164880" cy="13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5" y="3105325"/>
            <a:ext cx="16081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42" y="393029"/>
            <a:ext cx="865187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1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8599"/>
            <a:ext cx="1728192" cy="263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8624" y="3717032"/>
            <a:ext cx="4305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Основным докладчиком на съезде и автором первой Программы комсомола, был  шестнадцатилетний Лазарь </a:t>
            </a:r>
            <a:r>
              <a:rPr lang="ru-RU" dirty="0" err="1" smtClean="0"/>
              <a:t>Шацкин</a:t>
            </a:r>
            <a:r>
              <a:rPr lang="ru-RU" dirty="0" smtClean="0"/>
              <a:t>.  Как один из организаторов съезда он избирается секретарем, а позднее и первым секретарем ЦК РКСМ. </a:t>
            </a:r>
          </a:p>
          <a:p>
            <a:pPr algn="just"/>
            <a:r>
              <a:rPr lang="ru-RU" sz="1100" dirty="0" smtClean="0"/>
              <a:t>Решением ВКВС СССР от 10 января 1937 г. приговорен Л.А </a:t>
            </a:r>
            <a:r>
              <a:rPr lang="ru-RU" sz="1100" dirty="0" err="1" smtClean="0"/>
              <a:t>Шацкин</a:t>
            </a:r>
            <a:r>
              <a:rPr lang="ru-RU" sz="1100" dirty="0" smtClean="0"/>
              <a:t> был приговорен к расстрелу и расстрелян в тот же день.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3018174"/>
            <a:ext cx="19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Лазарь Абрамович </a:t>
            </a:r>
            <a:r>
              <a:rPr lang="ru-RU" sz="1600" dirty="0" err="1" smtClean="0"/>
              <a:t>Шацкин</a:t>
            </a:r>
            <a:r>
              <a:rPr lang="ru-RU" sz="1600" dirty="0" smtClean="0"/>
              <a:t> (1902-1937)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6210"/>
            <a:ext cx="4023480" cy="281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779" y="332656"/>
            <a:ext cx="6673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После революции в здание вначале переселяются почти все инженерные организации России, но новая власть постепенно отбирает здание у них. </a:t>
            </a:r>
            <a:r>
              <a:rPr lang="ru-RU" dirty="0" smtClean="0"/>
              <a:t>В </a:t>
            </a:r>
            <a:r>
              <a:rPr lang="ru-RU" dirty="0"/>
              <a:t>1918 году в здание въезжает Российский Коммунистический Союз Молодёжи и проводит здесь свой первый съезд</a:t>
            </a:r>
            <a:r>
              <a:rPr lang="ru-RU" dirty="0" smtClean="0"/>
              <a:t>. C </a:t>
            </a:r>
            <a:r>
              <a:rPr lang="ru-RU" dirty="0"/>
              <a:t>29 октября по 4 ноября 1918 года в здании проходил Первый Всероссийский съезд рабочей и крестьянской молодежи, который провозгласил создание комсомола — Российского коммунистического союза молодежи.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636351"/>
            <a:ext cx="403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съезде присутствовало 176 делегатов. Они представляли 22100 членов молодежных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96568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Весьма характерно для советской истории то, что здание для организации, членам которой было сказано знаменитое “учиться, учиться и ещё раз учиться”, было отобрано именно у учебного заведения. В дальнейшем В.И. Ленин неоднократно произносил речи в доме Политехнического общества, о чём напоминает единственная по сей день мемориальная доска, установленная на здании.</a:t>
            </a:r>
          </a:p>
          <a:p>
            <a:r>
              <a:rPr lang="ru-RU" dirty="0" smtClean="0"/>
              <a:t>…</a:t>
            </a:r>
          </a:p>
          <a:p>
            <a:r>
              <a:rPr lang="ru-RU" dirty="0" smtClean="0"/>
              <a:t>До сих пор стоит в малом </a:t>
            </a:r>
            <a:r>
              <a:rPr lang="ru-RU" dirty="0" err="1" smtClean="0"/>
              <a:t>Харитоньевском</a:t>
            </a:r>
            <a:r>
              <a:rPr lang="ru-RU" dirty="0" smtClean="0"/>
              <a:t> переулке этот дом, детище фантазии смелой и умения необычайного, свидетель событий великих и страшных, памятник удивительному поколению русских инженеров, которое способно было мечтать дерзновенно и свершать невозможное. Память о происхождении его так же незаслуженно потерялась во времени, как и большинство имён того поколения. И пора уже нам вспоминать. </a:t>
            </a:r>
          </a:p>
          <a:p>
            <a:endParaRPr lang="ru-RU" dirty="0" smtClean="0"/>
          </a:p>
          <a:p>
            <a:r>
              <a:rPr lang="ru-RU" i="1" dirty="0" smtClean="0"/>
              <a:t>Илья Леонидович </a:t>
            </a:r>
            <a:r>
              <a:rPr lang="ru-RU" i="1" dirty="0" err="1" smtClean="0"/>
              <a:t>Волчкевич</a:t>
            </a:r>
            <a:r>
              <a:rPr lang="ru-RU" i="1" dirty="0" smtClean="0"/>
              <a:t> </a:t>
            </a:r>
          </a:p>
          <a:p>
            <a:r>
              <a:rPr lang="ru-RU" i="1" dirty="0" smtClean="0"/>
              <a:t>«Очерки истории Московского высшего технического училища»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МВТУ ПОЛИТЕХ\175 лет МГТУ\Sb_1_1-S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" y="1054266"/>
            <a:ext cx="8827367" cy="51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7330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Встреча выпускников МВТУ (МГТУ) им. Н.Э. Баумана на 175- </a:t>
            </a:r>
            <a:r>
              <a:rPr lang="ru-RU" dirty="0" err="1" smtClean="0"/>
              <a:t>летие</a:t>
            </a:r>
            <a:r>
              <a:rPr lang="ru-RU" dirty="0" smtClean="0"/>
              <a:t> 06.07.2005 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0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6131024" cy="23042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b="1" dirty="0"/>
              <a:t>17 декабря 1991 г</a:t>
            </a:r>
            <a:r>
              <a:rPr lang="ru-RU" sz="6400" dirty="0"/>
              <a:t>. провозглашено возрождение Общества.</a:t>
            </a:r>
          </a:p>
          <a:p>
            <a:pPr marL="0" indent="0">
              <a:buNone/>
            </a:pPr>
            <a:r>
              <a:rPr lang="ru-RU" sz="6400" dirty="0"/>
              <a:t>(Инициатива </a:t>
            </a:r>
            <a:r>
              <a:rPr lang="ru-RU" sz="6400" dirty="0" err="1"/>
              <a:t>А.В.Долголаптева</a:t>
            </a:r>
            <a:r>
              <a:rPr lang="ru-RU" sz="6400" dirty="0"/>
              <a:t>, </a:t>
            </a:r>
            <a:r>
              <a:rPr lang="ru-RU" sz="6400" dirty="0" err="1"/>
              <a:t>А.Х.Касумова</a:t>
            </a:r>
            <a:r>
              <a:rPr lang="ru-RU" sz="6400" dirty="0"/>
              <a:t>, </a:t>
            </a:r>
            <a:r>
              <a:rPr lang="ru-RU" sz="6400" dirty="0" err="1"/>
              <a:t>В.Д.Протасова</a:t>
            </a:r>
            <a:r>
              <a:rPr lang="ru-RU" sz="6400" dirty="0"/>
              <a:t>, </a:t>
            </a:r>
            <a:r>
              <a:rPr lang="ru-RU" sz="6400" dirty="0" err="1"/>
              <a:t>И.Б.Федорова</a:t>
            </a:r>
            <a:r>
              <a:rPr lang="ru-RU" sz="6400" dirty="0"/>
              <a:t>)</a:t>
            </a:r>
          </a:p>
          <a:p>
            <a:pPr marL="0" indent="0">
              <a:buNone/>
            </a:pPr>
            <a:r>
              <a:rPr lang="ru-RU" sz="6400" dirty="0"/>
              <a:t>27 апреля 1992 г. Общество зарегистрировано в Московской регистрационной палате.</a:t>
            </a:r>
          </a:p>
          <a:p>
            <a:pPr marL="0" indent="0">
              <a:buNone/>
            </a:pPr>
            <a:r>
              <a:rPr lang="ru-RU" sz="6400" dirty="0"/>
              <a:t>В статусе </a:t>
            </a:r>
            <a:r>
              <a:rPr lang="ru-RU" sz="6400" b="1" dirty="0"/>
              <a:t>Акционерного общества закрытого типа</a:t>
            </a:r>
            <a:r>
              <a:rPr lang="ru-RU" sz="6400" dirty="0"/>
              <a:t> «Политехническое общество выпускников МВТУ (МГТУ) им. </a:t>
            </a:r>
            <a:r>
              <a:rPr lang="ru-RU" sz="6400" dirty="0" err="1"/>
              <a:t>Н.Э.Баумана</a:t>
            </a:r>
            <a:r>
              <a:rPr lang="ru-RU" sz="6400" dirty="0" smtClean="0"/>
              <a:t>».</a:t>
            </a:r>
          </a:p>
          <a:p>
            <a:pPr marL="0" indent="0">
              <a:buNone/>
            </a:pPr>
            <a:r>
              <a:rPr lang="ru-RU" sz="6400" b="1" dirty="0" smtClean="0"/>
              <a:t> </a:t>
            </a:r>
            <a:r>
              <a:rPr lang="ru-RU" sz="6400" dirty="0"/>
              <a:t>Далее выяснилось. Прямая хозяйственная деятельность нереальна. </a:t>
            </a:r>
            <a:r>
              <a:rPr lang="ru-RU" sz="6400" dirty="0" smtClean="0"/>
              <a:t>Акционерное общество было закрыто.</a:t>
            </a:r>
            <a:r>
              <a:rPr lang="ru-RU" sz="4900" dirty="0"/>
              <a:t> </a:t>
            </a:r>
          </a:p>
          <a:p>
            <a:pPr marL="0" indent="0">
              <a:buNone/>
            </a:pPr>
            <a:endParaRPr lang="ru-RU" sz="6400" dirty="0" smtClean="0"/>
          </a:p>
          <a:p>
            <a:pPr marL="0" indent="0">
              <a:buNone/>
            </a:pPr>
            <a:endParaRPr lang="ru-RU" sz="6400" dirty="0"/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3161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117" y="2924944"/>
            <a:ext cx="84249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Новая регистрация «МВТУ-</a:t>
            </a:r>
            <a:r>
              <a:rPr lang="ru-RU" sz="1600" b="1" dirty="0" err="1"/>
              <a:t>Политех</a:t>
            </a:r>
            <a:r>
              <a:rPr lang="ru-RU" sz="1600" b="1" dirty="0"/>
              <a:t>» в качестве общественной организации.</a:t>
            </a:r>
            <a:endParaRPr lang="ru-RU" sz="1600" dirty="0"/>
          </a:p>
          <a:p>
            <a:r>
              <a:rPr lang="ru-RU" sz="1600" dirty="0"/>
              <a:t>Новый устав принят на годичном собрании общества 04.09.96 г.</a:t>
            </a:r>
          </a:p>
          <a:p>
            <a:r>
              <a:rPr lang="ru-RU" sz="1600" dirty="0"/>
              <a:t>Региональная общественная организация «Политехническое общество выпускников МВТУ (МГТУ) имени. </a:t>
            </a:r>
            <a:r>
              <a:rPr lang="ru-RU" sz="1600" dirty="0" err="1"/>
              <a:t>Н.Э.Баумана</a:t>
            </a:r>
            <a:r>
              <a:rPr lang="ru-RU" sz="1600" dirty="0"/>
              <a:t>», </a:t>
            </a:r>
            <a:r>
              <a:rPr lang="ru-RU" sz="1600" dirty="0" smtClean="0"/>
              <a:t>Сокращенно </a:t>
            </a:r>
            <a:r>
              <a:rPr lang="ru-RU" sz="1600" dirty="0"/>
              <a:t>«МВТУ-</a:t>
            </a:r>
            <a:r>
              <a:rPr lang="ru-RU" sz="1600" dirty="0" err="1"/>
              <a:t>Политех</a:t>
            </a:r>
            <a:r>
              <a:rPr lang="ru-RU" sz="1600" dirty="0"/>
              <a:t>»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 smtClean="0"/>
              <a:t>Общее </a:t>
            </a:r>
            <a:r>
              <a:rPr lang="ru-RU" sz="1600" dirty="0"/>
              <a:t>собрание не реже 1 раза в год </a:t>
            </a:r>
            <a:r>
              <a:rPr lang="ru-RU" sz="1600" dirty="0" smtClean="0"/>
              <a:t> - </a:t>
            </a:r>
            <a:r>
              <a:rPr lang="ru-RU" sz="1600" dirty="0"/>
              <a:t>избирает Совет и президента.</a:t>
            </a:r>
          </a:p>
          <a:p>
            <a:r>
              <a:rPr lang="ru-RU" sz="1600" dirty="0"/>
              <a:t>Совет Общества </a:t>
            </a:r>
            <a:r>
              <a:rPr lang="ru-RU" sz="1600" dirty="0" smtClean="0"/>
              <a:t>–12 членов,  Президент и Контрольно-ревизионная комиссия </a:t>
            </a:r>
            <a:r>
              <a:rPr lang="ru-RU" sz="1600" dirty="0"/>
              <a:t>избирается на Общем собрании сроком на </a:t>
            </a:r>
            <a:r>
              <a:rPr lang="ru-RU" sz="1600" dirty="0" smtClean="0"/>
              <a:t>три года.</a:t>
            </a:r>
          </a:p>
          <a:p>
            <a:r>
              <a:rPr lang="ru-RU" sz="1600" dirty="0" smtClean="0"/>
              <a:t>Совет </a:t>
            </a:r>
            <a:r>
              <a:rPr lang="ru-RU" sz="1600" dirty="0"/>
              <a:t>общества избирает директора на </a:t>
            </a:r>
            <a:r>
              <a:rPr lang="ru-RU" sz="1600" dirty="0" smtClean="0"/>
              <a:t>3 года.</a:t>
            </a:r>
            <a:endParaRPr lang="ru-RU" sz="1600" dirty="0"/>
          </a:p>
          <a:p>
            <a:r>
              <a:rPr lang="ru-RU" sz="1600" dirty="0"/>
              <a:t>В дирекцию </a:t>
            </a:r>
            <a:r>
              <a:rPr lang="ru-RU" sz="1600" dirty="0" smtClean="0"/>
              <a:t>входят Ученый секретарь и бухгалтер, которые назначаются Советом по представлению директора.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831" y="852136"/>
            <a:ext cx="35283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Президент Общества</a:t>
            </a:r>
          </a:p>
          <a:p>
            <a:r>
              <a:rPr lang="ru-RU" dirty="0" smtClean="0"/>
              <a:t>Федоров Игорь Борисович</a:t>
            </a:r>
          </a:p>
          <a:p>
            <a:endParaRPr lang="ru-RU" dirty="0" smtClean="0"/>
          </a:p>
          <a:p>
            <a:r>
              <a:rPr lang="ru-RU" b="1" dirty="0" smtClean="0"/>
              <a:t>Совет Общества</a:t>
            </a:r>
          </a:p>
          <a:p>
            <a:r>
              <a:rPr lang="ru-RU" dirty="0" smtClean="0"/>
              <a:t>Федоров Игорь Борисович</a:t>
            </a:r>
          </a:p>
          <a:p>
            <a:r>
              <a:rPr lang="ru-RU" dirty="0" smtClean="0"/>
              <a:t>Александров Анатолий Александрович – ректор </a:t>
            </a:r>
          </a:p>
          <a:p>
            <a:r>
              <a:rPr lang="ru-RU" dirty="0" smtClean="0"/>
              <a:t>Архаров Алексей Михайлович</a:t>
            </a:r>
          </a:p>
          <a:p>
            <a:r>
              <a:rPr lang="ru-RU" dirty="0" smtClean="0"/>
              <a:t>Буланов Игорь Михайлович </a:t>
            </a:r>
          </a:p>
          <a:p>
            <a:r>
              <a:rPr lang="ru-RU" dirty="0" smtClean="0"/>
              <a:t>Гаврюшин Сергей Сергеевич </a:t>
            </a:r>
          </a:p>
          <a:p>
            <a:r>
              <a:rPr lang="ru-RU" dirty="0" smtClean="0"/>
              <a:t>Григорьев Юрий Всеволодович </a:t>
            </a:r>
          </a:p>
          <a:p>
            <a:r>
              <a:rPr lang="ru-RU" dirty="0" err="1" smtClean="0"/>
              <a:t>Григорьянц</a:t>
            </a:r>
            <a:r>
              <a:rPr lang="ru-RU" dirty="0" smtClean="0"/>
              <a:t> Александр Григорьевич</a:t>
            </a:r>
          </a:p>
          <a:p>
            <a:r>
              <a:rPr lang="ru-RU" dirty="0" smtClean="0"/>
              <a:t>Жуков Сергей Александрович </a:t>
            </a:r>
          </a:p>
          <a:p>
            <a:r>
              <a:rPr lang="ru-RU" dirty="0" smtClean="0"/>
              <a:t>Карасик Валерий Ефимович</a:t>
            </a:r>
          </a:p>
          <a:p>
            <a:r>
              <a:rPr lang="ru-RU" dirty="0" smtClean="0"/>
              <a:t>Матвеев Валерий Александрович </a:t>
            </a:r>
          </a:p>
          <a:p>
            <a:r>
              <a:rPr lang="ru-RU" dirty="0" smtClean="0"/>
              <a:t>Матвеев Владимир Иванович </a:t>
            </a:r>
          </a:p>
          <a:p>
            <a:r>
              <a:rPr lang="ru-RU" dirty="0" err="1" smtClean="0"/>
              <a:t>Мысловский</a:t>
            </a:r>
            <a:r>
              <a:rPr lang="ru-RU" dirty="0" smtClean="0"/>
              <a:t> Эдуард </a:t>
            </a:r>
            <a:r>
              <a:rPr lang="ru-RU" dirty="0" err="1" smtClean="0"/>
              <a:t>Викентьевич</a:t>
            </a:r>
            <a:endParaRPr lang="ru-RU" dirty="0" smtClean="0"/>
          </a:p>
          <a:p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11960" y="2492896"/>
            <a:ext cx="44332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Контрольно-ревизионная комиссия</a:t>
            </a:r>
          </a:p>
          <a:p>
            <a:r>
              <a:rPr lang="ru-RU" dirty="0" smtClean="0"/>
              <a:t>Наумов Валерий Николаевич</a:t>
            </a:r>
          </a:p>
          <a:p>
            <a:r>
              <a:rPr lang="ru-RU" dirty="0" smtClean="0"/>
              <a:t>Назаренко Борис Петрович </a:t>
            </a:r>
          </a:p>
          <a:p>
            <a:r>
              <a:rPr lang="ru-RU" dirty="0" smtClean="0"/>
              <a:t>Гуськов Александр Михайлович -</a:t>
            </a:r>
          </a:p>
          <a:p>
            <a:endParaRPr lang="ru-RU" dirty="0" smtClean="0"/>
          </a:p>
          <a:p>
            <a:r>
              <a:rPr lang="ru-RU" b="1" dirty="0" smtClean="0"/>
              <a:t>Директорат</a:t>
            </a:r>
          </a:p>
          <a:p>
            <a:r>
              <a:rPr lang="ru-RU" dirty="0" smtClean="0"/>
              <a:t>Гаврюшин Сергей Сергеевич - Директор </a:t>
            </a:r>
          </a:p>
          <a:p>
            <a:r>
              <a:rPr lang="ru-RU" dirty="0" err="1" smtClean="0"/>
              <a:t>Подкопаев</a:t>
            </a:r>
            <a:r>
              <a:rPr lang="ru-RU" dirty="0" smtClean="0"/>
              <a:t> Сергей Анатольевич - Ученый секретарь</a:t>
            </a:r>
          </a:p>
          <a:p>
            <a:r>
              <a:rPr lang="ru-RU" dirty="0" smtClean="0"/>
              <a:t>Петровская Елена Ивановна - Бухгалтер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188640"/>
            <a:ext cx="56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Руководящие органы общества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2622"/>
            <a:ext cx="2315269" cy="17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9209"/>
            <a:ext cx="873692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Программы</a:t>
            </a:r>
          </a:p>
          <a:p>
            <a:r>
              <a:rPr lang="ru-RU" sz="1400" b="1" dirty="0"/>
              <a:t>Программа «Научное творчество и инновации»</a:t>
            </a:r>
          </a:p>
          <a:p>
            <a:r>
              <a:rPr lang="ru-RU" sz="1400" dirty="0"/>
              <a:t>Поддержка и продвижение работ в сфере высоких технологий. </a:t>
            </a:r>
            <a:r>
              <a:rPr lang="ru-RU" sz="1400" dirty="0" smtClean="0"/>
              <a:t>Внедрение научных разработок в промышленность</a:t>
            </a:r>
            <a:r>
              <a:rPr lang="ru-RU" sz="1400" dirty="0"/>
              <a:t>. Организация публичных лекций выдающихся ученых по современным проблемам науки и техники. Участие в подведение итогов научных конкурсов, конкурсов на лучший учебник.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«Наши традиции»</a:t>
            </a:r>
          </a:p>
          <a:p>
            <a:r>
              <a:rPr lang="ru-RU" sz="1400" dirty="0"/>
              <a:t>Сохранение общечеловеческих и культурных традиций университета. Встречи ветеранов с молодежью, юбилейные встречи выпускников, вечера специальностей, тематические устные журналы. Подведение итогов конкурса «</a:t>
            </a:r>
            <a:r>
              <a:rPr lang="ru-RU" sz="1400" dirty="0" err="1"/>
              <a:t>Бауманец</a:t>
            </a:r>
            <a:r>
              <a:rPr lang="ru-RU" sz="1400" dirty="0"/>
              <a:t> года». Проведение съездов и форумов выпуска.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«Научное и </a:t>
            </a:r>
            <a:r>
              <a:rPr lang="ru-RU" sz="1400" b="1" dirty="0" smtClean="0"/>
              <a:t>инженерное </a:t>
            </a:r>
            <a:r>
              <a:rPr lang="ru-RU" sz="1400" b="1" dirty="0"/>
              <a:t>наследие»</a:t>
            </a:r>
          </a:p>
          <a:p>
            <a:r>
              <a:rPr lang="ru-RU" sz="1400" dirty="0"/>
              <a:t>Доведение до студентов и преподавателей информации и об ученых создателях научных школ университета. Празднование юбилейных дат. Реставрация старых и возведение новых памятников, памятных досок, памятных знаков и других объектов, связанных с историей университета.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 smtClean="0"/>
              <a:t>Программа </a:t>
            </a:r>
            <a:r>
              <a:rPr lang="ru-RU" sz="1400" b="1" dirty="0"/>
              <a:t>«Обустроим наш университет»</a:t>
            </a:r>
          </a:p>
          <a:p>
            <a:r>
              <a:rPr lang="ru-RU" sz="1400" dirty="0"/>
              <a:t>Реставрация и восстановление архитектурного ансамбля и исторического облика университета. Помощь в строительстве новых объектов и в благоустройстве территории университета. Помощь в оформление общеуниверситетских, факультетских и кафедральных помещений университета.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«МВТУ в мире информации»</a:t>
            </a:r>
          </a:p>
          <a:p>
            <a:r>
              <a:rPr lang="ru-RU" sz="1400" dirty="0"/>
              <a:t>Выпуск бюллетеня Политехнического общества. Сайт общества. Освещение деятельности МГТУ в печати, на телевидении. Поддержка авторов при написание книг, создание фильмов отражающих историю и современную жизнь университета..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</a:t>
            </a:r>
            <a:r>
              <a:rPr lang="ru-RU" sz="1400" b="1" dirty="0" err="1"/>
              <a:t>Бауманцы</a:t>
            </a:r>
            <a:r>
              <a:rPr lang="ru-RU" sz="1400" b="1" dirty="0"/>
              <a:t> - одна семья»</a:t>
            </a:r>
          </a:p>
          <a:p>
            <a:r>
              <a:rPr lang="ru-RU" sz="1400" dirty="0"/>
              <a:t>Участие в студенческих научных мероприятиях. Участие в студенческих мероприятиях, СНТО, ярмарках вакансий. Помощь в трудоустройстве выпускников университета</a:t>
            </a:r>
            <a:r>
              <a:rPr lang="ru-RU" sz="1400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05" y="22895"/>
            <a:ext cx="1390295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МВТУ-ПОЛИТЕХ\Проект люди МВТ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128"/>
            <a:ext cx="8640960" cy="5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166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Александра Васильевича Лапина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52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120680"/>
          </a:xfrm>
        </p:spPr>
        <p:txBody>
          <a:bodyPr>
            <a:noAutofit/>
          </a:bodyPr>
          <a:lstStyle/>
          <a:p>
            <a:r>
              <a:rPr lang="ru-RU" sz="1050" b="1" dirty="0"/>
              <a:t>Научное наследие</a:t>
            </a:r>
          </a:p>
          <a:p>
            <a:r>
              <a:rPr lang="ru-RU" sz="1050" dirty="0"/>
              <a:t>План спасения знаменитой Шутовской </a:t>
            </a:r>
            <a:r>
              <a:rPr lang="ru-RU" sz="1050" dirty="0" smtClean="0"/>
              <a:t>башни.</a:t>
            </a: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Москва, Шаболовка, 37... Адрес, известный всей стране</a:t>
            </a:r>
            <a:r>
              <a:rPr lang="ru-RU" sz="1050" dirty="0" smtClean="0"/>
              <a:t>. </a:t>
            </a:r>
            <a:r>
              <a:rPr lang="ru-RU" sz="1050" dirty="0"/>
              <a:t>Инженерную конструкцию, возведенную в 1922 году и ставшую визитной карточкой Москвы, признали во всем мире. Технологии сетчатых оболочек, примененные при строительстве башни и запатентованные Владимиром Шуховым, тиражируются повсюду - в Японии, Китае, Чехии, Испании, Швейцарии... </a:t>
            </a:r>
            <a:r>
              <a:rPr lang="ru-RU" sz="1050" dirty="0" smtClean="0"/>
              <a:t>А </a:t>
            </a:r>
            <a:r>
              <a:rPr lang="ru-RU" sz="1050" dirty="0"/>
              <a:t>тем временем сама башня на Шаболовке переживает, пожалуй, наиболее тяжелые дни в своей истории.</a:t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О необходимости ремонта </a:t>
            </a:r>
            <a:r>
              <a:rPr lang="ru-RU" sz="1050" dirty="0" err="1"/>
              <a:t>Шуховской</a:t>
            </a:r>
            <a:r>
              <a:rPr lang="ru-RU" sz="1050" dirty="0"/>
              <a:t> башни разговоры велись давно. Правда, от этого ее состояние не улучшалось. Напротив, она ржавела день ото дня. "Уникальность инженерной конструкции в том, что она построена из шести гиперболоидов вращения, поставленных друг на друга, - рассказывает президент общественного фонда "</a:t>
            </a:r>
            <a:r>
              <a:rPr lang="ru-RU" sz="1050" dirty="0" err="1"/>
              <a:t>Шуховская</a:t>
            </a:r>
            <a:r>
              <a:rPr lang="ru-RU" sz="1050" dirty="0"/>
              <a:t> башня" Владимир Шухов, правнук и тезка великого инженера. - Башня фактически скручена с некоторым напряжением, что, с одной стороны, придает ей прочность, а с другой, если часть элементов выйдет из строя, то 150-метровое сооружение может рассыпаться на кусочки". В 2007 году эксперты </a:t>
            </a:r>
            <a:r>
              <a:rPr lang="ru-RU" sz="1050" dirty="0" err="1"/>
              <a:t>Москомнаследия</a:t>
            </a:r>
            <a:r>
              <a:rPr lang="ru-RU" sz="1050" dirty="0"/>
              <a:t> планировали осмотреть памятник архитектуры и фундамент под ним, чтобы убедиться в его надежности. "Тогдашние руководители ФГУП "Российская телевизионная радиовещательная сеть", являющегося и поныне собственником </a:t>
            </a:r>
            <a:r>
              <a:rPr lang="ru-RU" sz="1050" dirty="0" err="1"/>
              <a:t>Шуховки</a:t>
            </a:r>
            <a:r>
              <a:rPr lang="ru-RU" sz="1050" dirty="0"/>
              <a:t>, не разрешили провести экспертизу, - говорит Владимир Шухов. - Мол, башня расположена на территории режимного объекта с ограниченным допуском. Дело закончилось судом, который Комитет по охране культурного наследия Москвы проиграл". И о состоянии фундамента башни, которую не ремонтировали с 1971 года, остается только догадываться. Но скорее всего оно может быть критическим. Впрочем, спасти башню можно: у фонда есть рецепт. Пилотный проект реставрации башни и реконструкции прилегающей территории создан фондом совместно со специалистами Московского архитектурного </a:t>
            </a:r>
            <a:r>
              <a:rPr lang="ru-RU" sz="1050" dirty="0" smtClean="0"/>
              <a:t>института</a:t>
            </a: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 smtClean="0"/>
              <a:t>В </a:t>
            </a:r>
            <a:r>
              <a:rPr lang="ru-RU" sz="1050" dirty="0"/>
              <a:t>конце февраля руководитель Комитета по культурному наследию Москвы Валерий Шевчук сообщил, что уникальное инженерное сооружение перейдет на баланс города. Потом появилось опровержение. "Вопрос о переводе памятника на баланс города не ставился, - сообщили "Итогам" в пресс-службе </a:t>
            </a:r>
            <a:r>
              <a:rPr lang="ru-RU" sz="1050" dirty="0" err="1"/>
              <a:t>Москомнаследия</a:t>
            </a:r>
            <a:r>
              <a:rPr lang="ru-RU" sz="1050" dirty="0"/>
              <a:t>. - В начале февраля в адрес правительства Российской Федерации было направлено обращение Юрия Лужкова о необходимости срочной реставрации радиобашни". Тут-то и кроется основная интрига. По мнению руководителей общественного фонда, городские власти сыграли на опережение, заявив, что башня находится в критическом состоянии, и вместе с тем сразу же обозначили, что объект относится к федеральной собственности. В переводе с канцелярского языка проблема реконструкции башни должна быть головной болью федералов. Поскольку в настоящее время объект находится в управлении ФГУП "Российская телевизионная радиовещательная сеть", реставрационные работы должны финансироваться из федерального бюджета. В то же время источник в Министерстве связи и массовых коммуникаций РФ сообщил, что положительного решения о выделении денежных средств на реставрацию получено не было. Возможно, башню бы и хотели передать в городское подчинение, но зачем столичному правительству металлолом? Вот отремонтированную башню - это да...</a:t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Финал очевиден. </a:t>
            </a:r>
            <a:r>
              <a:rPr lang="ru-RU" sz="1050" dirty="0" err="1"/>
              <a:t>Шуховка</a:t>
            </a:r>
            <a:r>
              <a:rPr lang="ru-RU" sz="1050" dirty="0"/>
              <a:t>, подточенная ржавчиной, либо упадет сама, либо будет разобрана как представляющая угрозу обрушения. А что проект? Он останется на бумаге (есть очень большие сомнения, что при сегодняшнем дефиците земли в центре мегаполиса десять "золотых" гектаров отдадут под рекреационную зону), хоть на какое-то время и привлечет внимание общества к ржавеющей </a:t>
            </a:r>
            <a:r>
              <a:rPr lang="ru-RU" sz="1050" dirty="0" err="1"/>
              <a:t>Шуховке</a:t>
            </a:r>
            <a:r>
              <a:rPr lang="ru-RU" sz="1050" dirty="0"/>
              <a:t>. Нам хотелось бы ошибиться в прогнозах, но мы видели очень много похожих финалов.</a:t>
            </a:r>
            <a:br>
              <a:rPr lang="ru-RU" sz="1050" dirty="0"/>
            </a:b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7517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05064"/>
            <a:ext cx="8095042" cy="2520280"/>
          </a:xfrm>
        </p:spPr>
        <p:txBody>
          <a:bodyPr>
            <a:normAutofit fontScale="55000" lnSpcReduction="20000"/>
          </a:bodyPr>
          <a:lstStyle/>
          <a:p>
            <a:r>
              <a:rPr lang="ru-RU" b="1" cap="all" dirty="0"/>
              <a:t>ДЕЛЛА-ВОС ВИКТОР КАРЛОВИЧ</a:t>
            </a:r>
          </a:p>
          <a:p>
            <a:r>
              <a:rPr lang="ru-RU" dirty="0" smtClean="0"/>
              <a:t>(1829-1890</a:t>
            </a:r>
            <a:r>
              <a:rPr lang="ru-RU" dirty="0"/>
              <a:t>) — русский деятель профессионального образования. </a:t>
            </a:r>
            <a:endParaRPr lang="ru-RU" dirty="0" smtClean="0"/>
          </a:p>
          <a:p>
            <a:r>
              <a:rPr lang="ru-RU" dirty="0" smtClean="0"/>
              <a:t>С 1867 </a:t>
            </a:r>
            <a:r>
              <a:rPr lang="ru-RU" dirty="0"/>
              <a:t>директор Ремесленного учебного заведения, преобразованного при его активном участии в июле 1868 в </a:t>
            </a:r>
            <a:r>
              <a:rPr lang="ru-RU" dirty="0" smtClean="0"/>
              <a:t>Императорское </a:t>
            </a:r>
            <a:r>
              <a:rPr lang="ru-RU" dirty="0"/>
              <a:t>московское техническое </a:t>
            </a:r>
            <a:r>
              <a:rPr lang="ru-RU" dirty="0" smtClean="0"/>
              <a:t>училище.</a:t>
            </a:r>
          </a:p>
          <a:p>
            <a:r>
              <a:rPr lang="ru-RU" dirty="0" smtClean="0"/>
              <a:t>Организатор </a:t>
            </a:r>
            <a:r>
              <a:rPr lang="ru-RU" dirty="0"/>
              <a:t>русской системы подготовки технических кадров на современной учебно-технической и промышленной основе. Оказал поддержку становлению "русского метода обучения ремеслу</a:t>
            </a:r>
            <a:r>
              <a:rPr lang="ru-RU" dirty="0" smtClean="0"/>
              <a:t>", </a:t>
            </a:r>
            <a:r>
              <a:rPr lang="ru-RU" dirty="0"/>
              <a:t>видя в этом методе средство интенсификации обучения. </a:t>
            </a:r>
            <a:r>
              <a:rPr lang="ru-RU" dirty="0" smtClean="0"/>
              <a:t>Благодаря ему русская система подготовки технических кадров приобрела всемирную известность.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9668"/>
            <a:ext cx="222720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425177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Мысль об организации собственного общественного органа за­родилась в среде выпускников ИМТУ начала семидесятых годов и была поддержана директором В.К. Делла-</a:t>
            </a:r>
            <a:r>
              <a:rPr lang="ru-RU" dirty="0" err="1"/>
              <a:t>Восом</a:t>
            </a:r>
            <a:r>
              <a:rPr lang="ru-RU" dirty="0"/>
              <a:t>. </a:t>
            </a:r>
            <a:r>
              <a:rPr lang="ru-RU" dirty="0" smtClean="0"/>
              <a:t>В 1875 году директор Императорского Московского технического училища В.К. Делла-</a:t>
            </a:r>
            <a:r>
              <a:rPr lang="ru-RU" dirty="0" err="1" smtClean="0"/>
              <a:t>Вос</a:t>
            </a:r>
            <a:r>
              <a:rPr lang="ru-RU" dirty="0" smtClean="0"/>
              <a:t> выступил на торжественном собрании преподавателей с необычной речью. Он поддержал предложение нескольких воспитанников скрепить "связь между Училищем и окончившими в нем курс молодыми людьми". </a:t>
            </a:r>
            <a:endParaRPr lang="ru-RU" dirty="0"/>
          </a:p>
          <a:p>
            <a:r>
              <a:rPr lang="ru-RU" dirty="0" smtClean="0"/>
              <a:t>Тринадцатого </a:t>
            </a:r>
            <a:r>
              <a:rPr lang="ru-RU" dirty="0"/>
              <a:t>ноября 1874 года было представлено ходатайство об учреждении при ИМТУ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b="1" dirty="0"/>
              <a:t>14 мая </a:t>
            </a:r>
            <a:r>
              <a:rPr lang="ru-RU" b="1" dirty="0" smtClean="0"/>
              <a:t>1877 </a:t>
            </a:r>
            <a:r>
              <a:rPr lang="ru-RU" b="1" dirty="0"/>
              <a:t>устав был утвержден</a:t>
            </a:r>
          </a:p>
        </p:txBody>
      </p:sp>
    </p:spTree>
    <p:extLst>
      <p:ext uri="{BB962C8B-B14F-4D97-AF65-F5344CB8AC3E}">
        <p14:creationId xmlns:p14="http://schemas.microsoft.com/office/powerpoint/2010/main" val="8080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6769"/>
            <a:ext cx="1944216" cy="26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010592"/>
            <a:ext cx="43924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ФЕДОР ЕВПЛОВИЧ ОРЛОВ</a:t>
            </a:r>
          </a:p>
          <a:p>
            <a:r>
              <a:rPr lang="ru-RU" sz="1600" dirty="0" smtClean="0"/>
              <a:t>          (1842 – 1892)</a:t>
            </a:r>
          </a:p>
          <a:p>
            <a:pPr algn="just"/>
            <a:r>
              <a:rPr lang="ru-RU" sz="1400" dirty="0" smtClean="0"/>
              <a:t>Ответственный за принятие первого устава Общества.</a:t>
            </a:r>
          </a:p>
          <a:p>
            <a:pPr algn="just"/>
            <a:r>
              <a:rPr lang="ru-RU" sz="1400" dirty="0" smtClean="0"/>
              <a:t>Читал курс «Теория механизмов» для </a:t>
            </a:r>
            <a:r>
              <a:rPr lang="ru-RU" sz="1400" dirty="0"/>
              <a:t>слушателей механического </a:t>
            </a:r>
            <a:r>
              <a:rPr lang="ru-RU" sz="1400" dirty="0" smtClean="0"/>
              <a:t>отделения</a:t>
            </a:r>
            <a:r>
              <a:rPr lang="ru-RU" sz="1400" dirty="0"/>
              <a:t> </a:t>
            </a:r>
            <a:r>
              <a:rPr lang="ru-RU" sz="1400" dirty="0" smtClean="0"/>
              <a:t>ИМТУ. Создал кабинет </a:t>
            </a:r>
            <a:r>
              <a:rPr lang="ru-RU" sz="1400" dirty="0"/>
              <a:t>учебных моделей </a:t>
            </a:r>
            <a:r>
              <a:rPr lang="ru-RU" sz="1400" dirty="0" smtClean="0"/>
              <a:t>механизмов, используемых как учебные пособия при </a:t>
            </a:r>
            <a:r>
              <a:rPr lang="ru-RU" sz="1400" dirty="0"/>
              <a:t>чтении лекций, демонстрируя работу всевозможных механизмов и устройств; ему удалось собрать в кабинете 480 моделей, которые сохранялись в строгом порядке и работоспособном состоянии; до 1900 года некоторые модели кабинета неоднократно демонстрировались на всемирных и российских промышленных выставках, часть их после 1955 года была передана в </a:t>
            </a:r>
            <a:r>
              <a:rPr lang="ru-RU" sz="1400" dirty="0">
                <a:uFill>
                  <a:solidFill>
                    <a:schemeClr val="bg1"/>
                  </a:solidFill>
                </a:uFill>
                <a:hlinkClick r:id="rId3" tooltip="Политехнический музей"/>
              </a:rPr>
              <a:t>Политехнический музей Москвы</a:t>
            </a:r>
            <a:r>
              <a:rPr lang="ru-RU" sz="1400" dirty="0"/>
              <a:t>, музей МВТУ, музей Жуковского, </a:t>
            </a:r>
            <a:r>
              <a:rPr lang="ru-RU" sz="1400" dirty="0">
                <a:solidFill>
                  <a:srgbClr val="000000"/>
                </a:solidFill>
                <a:hlinkClick r:id="rId4" tooltip="ЦАГИ"/>
              </a:rPr>
              <a:t>ЦАГИ</a:t>
            </a:r>
            <a:r>
              <a:rPr lang="ru-RU" sz="1400" dirty="0"/>
              <a:t> и другим организациям.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3808" y="28677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404664"/>
            <a:ext cx="58326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Цели Общества были </a:t>
            </a:r>
            <a:r>
              <a:rPr lang="ru-RU" sz="1400" b="1" dirty="0"/>
              <a:t>сформу­лированы так:</a:t>
            </a:r>
            <a:r>
              <a:rPr lang="ru-RU" sz="1400" dirty="0"/>
              <a:t>	' </a:t>
            </a:r>
            <a:r>
              <a:rPr lang="en-US" sz="1400" i="1" baseline="30000" dirty="0"/>
              <a:t>J</a:t>
            </a:r>
            <a:endParaRPr lang="ru-RU" sz="1400" dirty="0"/>
          </a:p>
          <a:p>
            <a:r>
              <a:rPr lang="ru-RU" sz="1400" i="1" dirty="0"/>
              <a:t>-</a:t>
            </a:r>
            <a:r>
              <a:rPr lang="ru-RU" sz="1400" dirty="0"/>
              <a:t> связать последовательные выпуски воспитанников Импера­торского технического училища общим, основанным на вере и нравственности, трудом на поприще научной и практической дея­тельности, дать им возможность обмениваться приобретенными сведениями, следить за успехами наук и промышленности и со­действовать своими трудами развитию их в России;</a:t>
            </a:r>
          </a:p>
          <a:p>
            <a:pPr lvl="0"/>
            <a:r>
              <a:rPr lang="ru-RU" sz="1400" dirty="0" smtClean="0"/>
              <a:t>- поддерживать </a:t>
            </a:r>
            <a:r>
              <a:rPr lang="ru-RU" sz="1400" dirty="0"/>
              <a:t>живую связь бывших воспитанников с </a:t>
            </a:r>
            <a:r>
              <a:rPr lang="ru-RU" sz="1400" dirty="0" smtClean="0"/>
              <a:t>техни­ческим </a:t>
            </a:r>
            <a:r>
              <a:rPr lang="ru-RU" sz="1400" dirty="0"/>
              <a:t>училищем и способствовать успехам технического образо­вания;	</a:t>
            </a:r>
            <a:r>
              <a:rPr lang="ru-RU" sz="1400" i="1" dirty="0"/>
              <a:t>'</a:t>
            </a:r>
            <a:endParaRPr lang="ru-RU" sz="1400" dirty="0"/>
          </a:p>
          <a:p>
            <a:pPr lvl="0"/>
            <a:r>
              <a:rPr lang="ru-RU" sz="1400" dirty="0" smtClean="0"/>
              <a:t>- по </a:t>
            </a:r>
            <a:r>
              <a:rPr lang="ru-RU" sz="1400" dirty="0"/>
              <a:t>мере возможности доставлять кончившим курс в Импера­торском техническом училище места и занятия, помогать денеж­ными средствами нуждающимся из них и их семействам, а равно учреждать стипендии для учащихся</a:t>
            </a:r>
            <a:r>
              <a:rPr lang="ru-RU" sz="1400" dirty="0" smtClean="0"/>
              <a:t>.”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42552" y="3789040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Общество поставило себе три задачи: </a:t>
            </a:r>
          </a:p>
          <a:p>
            <a:r>
              <a:rPr lang="ru-RU" sz="1400" dirty="0" smtClean="0"/>
              <a:t>- издание собственного ор­гана,</a:t>
            </a:r>
          </a:p>
          <a:p>
            <a:r>
              <a:rPr lang="ru-RU" sz="1400" dirty="0" smtClean="0"/>
              <a:t>- оказание помощи временно нуждающимся товарищам путём приискания им мест и выдачи ссуд;</a:t>
            </a:r>
          </a:p>
          <a:p>
            <a:r>
              <a:rPr lang="ru-RU" sz="1400" dirty="0" smtClean="0"/>
              <a:t>- оказание помощи техникам- инвалидам и семьям умерших товарищей.</a:t>
            </a:r>
          </a:p>
          <a:p>
            <a:r>
              <a:rPr lang="ru-RU" sz="1400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6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96944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Устав общества был подготовлен под руководством профессора практической механики </a:t>
            </a:r>
            <a:r>
              <a:rPr lang="ru-RU" sz="1800" dirty="0" err="1" smtClean="0"/>
              <a:t>Ф.Е.Орлова</a:t>
            </a:r>
            <a:r>
              <a:rPr lang="ru-RU" sz="1800" dirty="0" smtClean="0"/>
              <a:t> - предшественника на кафедре и близкого друга </a:t>
            </a:r>
            <a:r>
              <a:rPr lang="ru-RU" sz="1800" dirty="0" err="1" smtClean="0"/>
              <a:t>Н.Е.Жуковского</a:t>
            </a:r>
            <a:r>
              <a:rPr lang="ru-RU" sz="1800" dirty="0" smtClean="0"/>
              <a:t>. В мае 1877 года устав был Высочайше утвержден. В училищной церкви был отслужен благодарственный молебен и произнесено напутственное слово, призывающее к "общему труду, основанному на вере и нравственности". </a:t>
            </a:r>
          </a:p>
          <a:p>
            <a:pPr marL="0" indent="0">
              <a:buNone/>
            </a:pPr>
            <a:r>
              <a:rPr lang="ru-RU" sz="1800" dirty="0" smtClean="0"/>
              <a:t>Профессор </a:t>
            </a:r>
            <a:r>
              <a:rPr lang="ru-RU" sz="1800" dirty="0" err="1" smtClean="0"/>
              <a:t>Ф.Е.Орлов</a:t>
            </a:r>
            <a:r>
              <a:rPr lang="ru-RU" sz="1800" dirty="0" smtClean="0"/>
              <a:t>, энтузиаст Политехнического общества, сказал что "на Техническом училище лежит высокая обязанность вносить свои научные идеалы в среду практических деятелей. С другой стороны, оно будет знакомо с действительным состоянием промышленности, с ее интересами и потребностями... В среде его членов найдутся жертвователи, </a:t>
            </a:r>
            <a:r>
              <a:rPr lang="ru-RU" sz="1800" dirty="0" err="1" smtClean="0"/>
              <a:t>горячосочувствующие</a:t>
            </a:r>
            <a:r>
              <a:rPr lang="ru-RU" sz="1800" dirty="0" smtClean="0"/>
              <a:t> целям технического образования". </a:t>
            </a:r>
          </a:p>
          <a:p>
            <a:pPr marL="0" indent="0">
              <a:buNone/>
            </a:pPr>
            <a:r>
              <a:rPr lang="ru-RU" sz="1800" dirty="0" smtClean="0"/>
              <a:t>К </a:t>
            </a:r>
            <a:r>
              <a:rPr lang="ru-RU" sz="1800" dirty="0"/>
              <a:t>этой цели Общество стремилось неуклонно в течение всего своего существования. Более половины всех воспитанников состояли его действительными членами. Большинство их жили и работали вне Москвы. Общество поддерживало в них чувство единой семьи. Великий инженер </a:t>
            </a:r>
            <a:r>
              <a:rPr lang="ru-RU" sz="1800" dirty="0" err="1"/>
              <a:t>Д.Ф.Шухов</a:t>
            </a:r>
            <a:r>
              <a:rPr lang="ru-RU" sz="1800" dirty="0"/>
              <a:t>, работавший после окончания Училища на Кавказе, присылал свои работы в журнал Политехнического общества; присылали свои работы в журнал почетные члена Общества П.Л. Чебышев, В. </a:t>
            </a:r>
            <a:r>
              <a:rPr lang="ru-RU" sz="1800" dirty="0" err="1"/>
              <a:t>Л.Кирпичев</a:t>
            </a:r>
            <a:r>
              <a:rPr lang="ru-RU" sz="1800" dirty="0"/>
              <a:t> и др. Звания почетных членов получали люди, не связанные с Училищем непосредственно, но оказавшие ему разные услуги. Почетными членами Политехнического общества были профессоры Н.А. </a:t>
            </a:r>
            <a:r>
              <a:rPr lang="ru-RU" sz="1800" dirty="0" err="1"/>
              <a:t>Белелюский</a:t>
            </a:r>
            <a:r>
              <a:rPr lang="ru-RU" sz="1800" dirty="0"/>
              <a:t>, Д.С. Зернов, </a:t>
            </a:r>
            <a:r>
              <a:rPr lang="ru-RU" sz="1800" dirty="0" err="1"/>
              <a:t>ИА.Тиме</a:t>
            </a:r>
            <a:r>
              <a:rPr lang="ru-RU" sz="1800" dirty="0"/>
              <a:t>, </a:t>
            </a:r>
            <a:r>
              <a:rPr lang="ru-RU" sz="1800" dirty="0" err="1"/>
              <a:t>И.А.Вышнеградский</a:t>
            </a:r>
            <a:r>
              <a:rPr lang="ru-RU" sz="1800" dirty="0"/>
              <a:t>, Д. И. </a:t>
            </a:r>
            <a:r>
              <a:rPr lang="ru-RU" sz="1800" dirty="0" err="1"/>
              <a:t>Менделеев,известные</a:t>
            </a:r>
            <a:r>
              <a:rPr lang="ru-RU" sz="1800" dirty="0"/>
              <a:t> промышленники и предприниматели Ю. С. Нечаев-Мальцев, </a:t>
            </a:r>
            <a:r>
              <a:rPr lang="ru-RU" sz="1800" dirty="0" err="1"/>
              <a:t>М.Ф.Морозов</a:t>
            </a:r>
            <a:r>
              <a:rPr lang="ru-RU" sz="1800" dirty="0"/>
              <a:t>, </a:t>
            </a:r>
            <a:r>
              <a:rPr lang="ru-RU" sz="1800" dirty="0" err="1"/>
              <a:t>Н.П.Малютин</a:t>
            </a:r>
            <a:r>
              <a:rPr lang="ru-RU" sz="1800" dirty="0"/>
              <a:t> ...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008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23199"/>
            <a:ext cx="1474754" cy="218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260648"/>
            <a:ext cx="53285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Согласно уставу, </a:t>
            </a:r>
            <a:r>
              <a:rPr lang="ru-RU" dirty="0" smtClean="0"/>
              <a:t>председателем Общества являлся </a:t>
            </a:r>
            <a:r>
              <a:rPr lang="ru-RU" dirty="0"/>
              <a:t>директор ИМТУ. </a:t>
            </a:r>
            <a:r>
              <a:rPr lang="ru-RU" dirty="0" smtClean="0"/>
              <a:t>Деятельностью </a:t>
            </a:r>
            <a:r>
              <a:rPr lang="ru-RU" dirty="0"/>
              <a:t>же его по боль­шей части руководили вице-председатели, </a:t>
            </a:r>
            <a:r>
              <a:rPr lang="ru-RU" dirty="0" smtClean="0"/>
              <a:t>избравшиеся </a:t>
            </a:r>
            <a:r>
              <a:rPr lang="ru-RU" dirty="0"/>
              <a:t>из наи­более авторитетных профессоров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1892 году вице-председателем Общества был избран П.К. Худяков, остававшийся на этом посту шесть лет и ставший председателем после того, как отказался баллотироваться на пост директора Училища, а вновь избранный ректор отказался от поста председателя общества (после очередного изменения ус­тава в 1910 году совмещение это перестало быть обязательным).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Весной </a:t>
            </a:r>
            <a:r>
              <a:rPr lang="ru-RU" dirty="0"/>
              <a:t>1905 года начинает выходить “Вестник Политехнического Общества”, журнал, в кото­ром, кроме научных трудов, публиковалась хроника Училища и сведения о жизни и деятельности инженеров-выпускников </a:t>
            </a:r>
            <a:r>
              <a:rPr lang="ru-RU" dirty="0" smtClean="0"/>
              <a:t>ИМТУ.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Издаёт </a:t>
            </a:r>
            <a:r>
              <a:rPr lang="ru-RU" dirty="0"/>
              <a:t>общество и книги, в том числе посвящённые памяти своих выдающихся деятелей.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1728192" cy="23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6" y="2699869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 Петр</a:t>
            </a:r>
            <a:r>
              <a:rPr lang="en-US" dirty="0" smtClean="0"/>
              <a:t> </a:t>
            </a:r>
            <a:r>
              <a:rPr lang="ru-RU" dirty="0" smtClean="0"/>
              <a:t>Кондратьевич Худяков  (1858 – 1935) профессор ИМТУ.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558" y="5913894"/>
            <a:ext cx="368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1898 году прочитал в ИМТУ курс «Сопротивление материалов"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60648"/>
            <a:ext cx="65527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апреле 1902 года инженер-механик </a:t>
            </a:r>
            <a:r>
              <a:rPr lang="ru-RU" b="1" dirty="0"/>
              <a:t>К.В. Абакумов</a:t>
            </a:r>
            <a:r>
              <a:rPr lang="ru-RU" dirty="0"/>
              <a:t> предлагает обществу идею постройки собственного дома на средства, собранные по подписке среди его членов. В качестве первоначального капитала при этом он сам вносит </a:t>
            </a:r>
            <a:r>
              <a:rPr lang="ru-RU" i="1" dirty="0"/>
              <a:t>девять рублей пятьдесят копеек.</a:t>
            </a:r>
            <a:r>
              <a:rPr lang="ru-RU" dirty="0"/>
              <a:t> Здравомыслящие члены общества (а таковых было большинство) отнеслись к по­добному проекту вполне юмористически, что и отразилось в со­ответствующих отчётах: “Было и такое время, когда подобное предприятие многим казалось громоздкой, нелепой и неосущест­вимой затеей</a:t>
            </a:r>
            <a:r>
              <a:rPr lang="ru-RU" dirty="0" smtClean="0"/>
              <a:t>”</a:t>
            </a:r>
            <a:r>
              <a:rPr lang="ru-RU" baseline="30000" dirty="0" smtClean="0"/>
              <a:t> </a:t>
            </a:r>
            <a:r>
              <a:rPr lang="ru-RU" dirty="0"/>
              <a:t>. </a:t>
            </a:r>
            <a:r>
              <a:rPr lang="ru-RU" dirty="0" smtClean="0"/>
              <a:t>  Тем не менее в 1904 году на проект дома Общества был объявлен был объявлен конкурс.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8" y="260648"/>
            <a:ext cx="166165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88720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Александр Васильевич Кузнецов (1874 – 1954)</a:t>
            </a:r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31" y="3717032"/>
            <a:ext cx="3043449" cy="225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8928" y="3573016"/>
            <a:ext cx="534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Окончательный проект был составлен архитектором А.В. Кузнецовым , который отмечал, что «При проектировании фасада приняты в руководство архитектурные мотивы Англии — страны, давшей нам первую паровую машину, паровоз, пароход и ткацкий станок». </a:t>
            </a:r>
          </a:p>
          <a:p>
            <a:pPr algn="just"/>
            <a:r>
              <a:rPr lang="ru-RU" dirty="0" smtClean="0"/>
              <a:t>Строительство дома началось перед ежегодным собранием 1905 года. А уже в 1906 году дом был </a:t>
            </a:r>
            <a:r>
              <a:rPr lang="ru-RU" dirty="0" err="1" smtClean="0"/>
              <a:t>построен.Общие</a:t>
            </a:r>
            <a:r>
              <a:rPr lang="ru-RU" dirty="0" smtClean="0"/>
              <a:t> затраты составили  450 000 рублей.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8610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этаж был отведён для контор, на втором расположились залы для совета и собраний общества, столовая, библиотека, квартиры в верхних этажах сдавались внаём.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5" y="867569"/>
            <a:ext cx="8100900" cy="286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548" y="188640"/>
            <a:ext cx="846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Первое собрание Политехнического общества в новом доме состоялось 21 января 1907 года. Здание на то время имело один из лучших в Москве залов заседаний.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82" y="4590115"/>
            <a:ext cx="2876957" cy="193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13" y="4576911"/>
            <a:ext cx="2603373" cy="19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841153" cy="18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Принадлежность здания инженерам была отражена в гранитных инициалы «П» и «О» над входом, датах на здании: «1878» (год основания общества) и «1905» (год закладки дома), а также — между вторым и третьим этажами — изображениями реторты, станка, электромотора и паровоза.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554782"/>
            <a:ext cx="4277322" cy="2581635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16796"/>
            <a:ext cx="38100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0" y="3416796"/>
            <a:ext cx="3891122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9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8488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 время первой мировой войны Политехническое общество ведёт огромную работу не только по оказанию технической помощи армии, но и в соответствии с задачами своими старается следить за судьбой воюющих членов и оказывать содействие их семьям. В каждом номере Вестника ПО” публикуются списки погибших, пленённых или пропавших без вести инженеров, регулярно организуется сбор денег для нуждающихся и книг для посылки в лагеря военнопленных. </a:t>
            </a:r>
          </a:p>
          <a:p>
            <a:endParaRPr lang="ru-RU" dirty="0" smtClean="0"/>
          </a:p>
          <a:p>
            <a:r>
              <a:rPr lang="ru-RU" dirty="0" smtClean="0"/>
              <a:t>В самом доме ПО располагается госпиталь, который общество содержит на собственные средства.</a:t>
            </a:r>
          </a:p>
          <a:p>
            <a:endParaRPr lang="ru-RU" dirty="0" smtClean="0"/>
          </a:p>
          <a:p>
            <a:r>
              <a:rPr lang="ru-RU" dirty="0" smtClean="0"/>
              <a:t>История общества после октября 1917 года достаточно печальна. Вначале оно ещё пытается активно помогать своим членам как в поиске работы, так и материально. Однако катастрофа финансовой системы, а в дальнейшем и полная отмена денег при введении коммунизма делают эту работу невозможной. </a:t>
            </a:r>
          </a:p>
          <a:p>
            <a:r>
              <a:rPr lang="ru-RU" dirty="0" smtClean="0"/>
              <a:t>Почти до конца 1919 года продолжает выходить “Вестник ПО”, последний его номер — уже машинописный. И от работы по защите своих членов общество постепенно переходит к летописи происходящего, что делает его издания ценнейшим источником информации о тех временах.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1376</Words>
  <Application>Microsoft Office PowerPoint</Application>
  <PresentationFormat>Экран (4:3)</PresentationFormat>
  <Paragraphs>119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Гербова Д.</cp:lastModifiedBy>
  <cp:revision>29</cp:revision>
  <dcterms:created xsi:type="dcterms:W3CDTF">2017-02-16T17:01:11Z</dcterms:created>
  <dcterms:modified xsi:type="dcterms:W3CDTF">2017-02-21T12:50:27Z</dcterms:modified>
</cp:coreProperties>
</file>